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5178-6257-FF4F-A66A-6DBDD13CD228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6815-70FB-9449-8E08-682587AFD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5178-6257-FF4F-A66A-6DBDD13CD228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6815-70FB-9449-8E08-682587AFD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5178-6257-FF4F-A66A-6DBDD13CD228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6815-70FB-9449-8E08-682587AFD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5178-6257-FF4F-A66A-6DBDD13CD228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6815-70FB-9449-8E08-682587AFD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5178-6257-FF4F-A66A-6DBDD13CD228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6815-70FB-9449-8E08-682587AFD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5178-6257-FF4F-A66A-6DBDD13CD228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6815-70FB-9449-8E08-682587AFD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5178-6257-FF4F-A66A-6DBDD13CD228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6815-70FB-9449-8E08-682587AFD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5178-6257-FF4F-A66A-6DBDD13CD228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6815-70FB-9449-8E08-682587AFD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5178-6257-FF4F-A66A-6DBDD13CD228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6815-70FB-9449-8E08-682587AFD4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5178-6257-FF4F-A66A-6DBDD13CD228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6815-70FB-9449-8E08-682587AFD4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5178-6257-FF4F-A66A-6DBDD13CD228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046815-70FB-9449-8E08-682587AFD4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6046815-70FB-9449-8E08-682587AFD42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46C5178-6257-FF4F-A66A-6DBDD13CD228}" type="datetimeFigureOut">
              <a:rPr lang="en-US" smtClean="0"/>
              <a:t>7/13/2015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rbenson117@comcast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46126"/>
            <a:ext cx="7543800" cy="3244850"/>
          </a:xfrm>
        </p:spPr>
        <p:txBody>
          <a:bodyPr/>
          <a:lstStyle/>
          <a:p>
            <a:pPr algn="ctr"/>
            <a:r>
              <a:rPr lang="en-US" sz="4800" dirty="0" smtClean="0"/>
              <a:t>Orientation and Competency Assessment of Contract Employees, Students, Volunteers and Travelers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651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Randy Benson</a:t>
            </a:r>
          </a:p>
          <a:p>
            <a:pPr algn="ctr"/>
            <a:r>
              <a:rPr lang="en-US" sz="2800" dirty="0" smtClean="0"/>
              <a:t>WHS Healthcare Quality Service</a:t>
            </a:r>
          </a:p>
          <a:p>
            <a:pPr algn="ctr"/>
            <a:r>
              <a:rPr lang="en-US" sz="2800" dirty="0" smtClean="0"/>
              <a:t>May 19, 2015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475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Infection Prevention and Control/Standard Precautions: Outline the requirements for all employees, not just clinical staff				</a:t>
            </a:r>
          </a:p>
          <a:p>
            <a:pPr lvl="1"/>
            <a:r>
              <a:rPr lang="en-US" sz="2600" dirty="0" smtClean="0"/>
              <a:t>Provide details of all aspects of the program</a:t>
            </a:r>
          </a:p>
          <a:p>
            <a:pPr lvl="1"/>
            <a:endParaRPr lang="en-US" sz="2600" dirty="0" smtClean="0"/>
          </a:p>
          <a:p>
            <a:r>
              <a:rPr lang="en-US" sz="2800" dirty="0" smtClean="0"/>
              <a:t>Code Sheet Review: list all codes and sufficient detail so that new (transient) workers know what to do when they hear codes paged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5534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HIPAA Confidentiality: program the requirements of the facility’s program and consequences for violation of the HIPAA  confidentiality standards.</a:t>
            </a:r>
          </a:p>
          <a:p>
            <a:endParaRPr lang="en-US" sz="2800" dirty="0"/>
          </a:p>
          <a:p>
            <a:r>
              <a:rPr lang="en-US" sz="2800" dirty="0" smtClean="0"/>
              <a:t>Resources: Provide information about resources available for new employees (e.g. who do I ask about infection prevention issues, faulty equipment, telephone operation, chemical spills, etc.).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31260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Hazardous Waste Disposal: How are dirty, contaminated or hazardous materials properly disposed of (e.g. linens, blood soaked gauze, suction canisters, IV tubing, etc.).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9759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Documentation</a:t>
            </a:r>
          </a:p>
          <a:p>
            <a:pPr lvl="1"/>
            <a:r>
              <a:rPr lang="en-US" sz="2600" dirty="0" smtClean="0"/>
              <a:t>Proper documentation of safety orientation and competency assessment are mandatory (if you did not document it, it did n</a:t>
            </a:r>
            <a:r>
              <a:rPr lang="fr-FR" sz="2600" dirty="0" smtClean="0"/>
              <a:t>o</a:t>
            </a:r>
            <a:r>
              <a:rPr lang="en-US" sz="2600" dirty="0" smtClean="0"/>
              <a:t>t happen) </a:t>
            </a:r>
          </a:p>
          <a:p>
            <a:pPr lvl="1"/>
            <a:r>
              <a:rPr lang="en-US" sz="2600" dirty="0" smtClean="0"/>
              <a:t>See sample attestation form</a:t>
            </a:r>
          </a:p>
          <a:p>
            <a:pPr lvl="1"/>
            <a:r>
              <a:rPr lang="en-US" sz="2600" dirty="0" smtClean="0"/>
              <a:t>Medical Staff compliance with safety education requirements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740380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4800" dirty="0" smtClean="0"/>
          </a:p>
          <a:p>
            <a:pPr algn="ctr"/>
            <a:endParaRPr lang="en-US" sz="4800" dirty="0"/>
          </a:p>
          <a:p>
            <a:pPr marL="114300" indent="0" algn="ctr">
              <a:buNone/>
            </a:pPr>
            <a:r>
              <a:rPr lang="en-US" sz="4800" dirty="0" smtClean="0"/>
              <a:t>QUESTIONS?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55157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3600" dirty="0" smtClean="0"/>
          </a:p>
          <a:p>
            <a:pPr marL="114300" indent="0" algn="ctr">
              <a:buNone/>
            </a:pPr>
            <a:r>
              <a:rPr lang="en-US" sz="3600" dirty="0" smtClean="0"/>
              <a:t>Randy Benson</a:t>
            </a:r>
          </a:p>
          <a:p>
            <a:pPr marL="114300" indent="0" algn="ctr">
              <a:spcBef>
                <a:spcPts val="0"/>
              </a:spcBef>
              <a:buNone/>
            </a:pPr>
            <a:endParaRPr lang="en-US" sz="3600" dirty="0" smtClean="0"/>
          </a:p>
          <a:p>
            <a:pPr marL="114300" indent="0" algn="ctr">
              <a:spcBef>
                <a:spcPts val="0"/>
              </a:spcBef>
              <a:buNone/>
            </a:pPr>
            <a:r>
              <a:rPr lang="en-US" sz="3600" dirty="0" smtClean="0"/>
              <a:t>Healthcare Quality Service</a:t>
            </a:r>
          </a:p>
          <a:p>
            <a:pPr marL="114300" indent="0" algn="ctr">
              <a:spcBef>
                <a:spcPts val="0"/>
              </a:spcBef>
              <a:buNone/>
            </a:pPr>
            <a:r>
              <a:rPr lang="en-US" sz="3600" dirty="0" smtClean="0"/>
              <a:t>Consultant</a:t>
            </a:r>
          </a:p>
          <a:p>
            <a:pPr marL="114300" indent="0" algn="ctr">
              <a:spcBef>
                <a:spcPts val="0"/>
              </a:spcBef>
              <a:buNone/>
            </a:pPr>
            <a:endParaRPr lang="en-US" sz="3600" dirty="0"/>
          </a:p>
          <a:p>
            <a:pPr marL="114300" indent="0" algn="ctr">
              <a:spcBef>
                <a:spcPts val="0"/>
              </a:spcBef>
              <a:buNone/>
            </a:pPr>
            <a:r>
              <a:rPr lang="en-US" sz="3600" dirty="0" smtClean="0">
                <a:hlinkClick r:id="rId2"/>
              </a:rPr>
              <a:t>rbenson117@comcast.net</a:t>
            </a:r>
            <a:endParaRPr lang="en-US" sz="3600" dirty="0" smtClean="0"/>
          </a:p>
          <a:p>
            <a:pPr marL="114300" indent="0" algn="ctr">
              <a:spcBef>
                <a:spcPts val="0"/>
              </a:spcBef>
              <a:buNone/>
            </a:pPr>
            <a:r>
              <a:rPr lang="en-US" sz="3600" dirty="0" smtClean="0"/>
              <a:t>509 951-4878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75572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Orientation and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Hospitals are responsible for a proper orientation and competency assessment of everyone who works in the facility. That includes:</a:t>
            </a:r>
          </a:p>
          <a:p>
            <a:pPr lvl="1"/>
            <a:r>
              <a:rPr lang="en-US" sz="2600" dirty="0" smtClean="0"/>
              <a:t>Employees </a:t>
            </a:r>
          </a:p>
          <a:p>
            <a:pPr lvl="1"/>
            <a:r>
              <a:rPr lang="en-US" sz="2600" dirty="0" smtClean="0"/>
              <a:t>Students</a:t>
            </a:r>
          </a:p>
          <a:p>
            <a:pPr lvl="1"/>
            <a:r>
              <a:rPr lang="en-US" sz="2600" dirty="0" smtClean="0"/>
              <a:t>Volunteers</a:t>
            </a:r>
          </a:p>
          <a:p>
            <a:pPr lvl="1"/>
            <a:r>
              <a:rPr lang="en-US" sz="2600" dirty="0" smtClean="0"/>
              <a:t>Travelers</a:t>
            </a:r>
          </a:p>
          <a:p>
            <a:pPr lvl="1"/>
            <a:r>
              <a:rPr lang="en-US" sz="2600" dirty="0" smtClean="0"/>
              <a:t>Locums</a:t>
            </a:r>
          </a:p>
          <a:p>
            <a:pPr lvl="1"/>
            <a:r>
              <a:rPr lang="en-US" sz="2600" dirty="0" smtClean="0"/>
              <a:t>Contract Employees</a:t>
            </a:r>
          </a:p>
          <a:p>
            <a:pPr lvl="1"/>
            <a:endParaRPr lang="en-US" sz="26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60584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Managers are responsible for assuring that all new workers are properly oriented to their job and the facility’s safety processes, and for assessing the new worker’s initial competency</a:t>
            </a:r>
          </a:p>
          <a:p>
            <a:r>
              <a:rPr lang="en-US" sz="2800" dirty="0"/>
              <a:t>Human Resources is responsible for </a:t>
            </a:r>
            <a:r>
              <a:rPr lang="en-US" sz="2800" dirty="0" smtClean="0"/>
              <a:t>providing documentation </a:t>
            </a:r>
            <a:r>
              <a:rPr lang="en-US" sz="2800" dirty="0"/>
              <a:t>of the competency of everyone who works in the facility</a:t>
            </a:r>
          </a:p>
          <a:p>
            <a:r>
              <a:rPr lang="en-US" sz="2800" dirty="0" smtClean="0"/>
              <a:t>The law does not hold contract employees, students, volunteers, travelers or locums physicians to a different standard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154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Every facility must have a system in place for properly orienting and training transient workers.</a:t>
            </a:r>
          </a:p>
          <a:p>
            <a:r>
              <a:rPr lang="en-US" sz="2800" dirty="0" smtClean="0"/>
              <a:t>This applies to anyone who works more than four hours consecutively in any week.</a:t>
            </a:r>
          </a:p>
          <a:p>
            <a:r>
              <a:rPr lang="en-US" sz="2800" dirty="0" smtClean="0"/>
              <a:t>How do you accomplish that which seems impossible?</a:t>
            </a:r>
          </a:p>
          <a:p>
            <a:pPr lvl="1"/>
            <a:r>
              <a:rPr lang="en-US" sz="2600" dirty="0" smtClean="0"/>
              <a:t>In example; how do you provide safety training to members of your medical staff?</a:t>
            </a:r>
          </a:p>
          <a:p>
            <a:pPr lvl="1"/>
            <a:r>
              <a:rPr lang="en-US" sz="2600" dirty="0" smtClean="0"/>
              <a:t>How do you know that your contracted biomed staff are competent and can work safely?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056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983162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Developing Training Materials for Contract Employees, etc. is not easy but must to be done.</a:t>
            </a:r>
            <a:r>
              <a:rPr lang="en-US" sz="2600" dirty="0" smtClean="0"/>
              <a:t> Safety training materials should include the following:</a:t>
            </a:r>
          </a:p>
          <a:p>
            <a:pPr lvl="1"/>
            <a:r>
              <a:rPr lang="en-US" sz="2600" dirty="0" smtClean="0"/>
              <a:t>Fire Safety</a:t>
            </a:r>
          </a:p>
          <a:p>
            <a:pPr lvl="1"/>
            <a:r>
              <a:rPr lang="en-US" sz="2600" dirty="0" smtClean="0"/>
              <a:t>Electrical Safety</a:t>
            </a:r>
          </a:p>
          <a:p>
            <a:pPr lvl="1"/>
            <a:r>
              <a:rPr lang="en-US" sz="2600" dirty="0" smtClean="0"/>
              <a:t>Worker Right to Know</a:t>
            </a:r>
          </a:p>
          <a:p>
            <a:pPr lvl="1"/>
            <a:r>
              <a:rPr lang="en-US" sz="2600" dirty="0" smtClean="0"/>
              <a:t>Safe Medical Device Act</a:t>
            </a:r>
          </a:p>
          <a:p>
            <a:pPr lvl="1"/>
            <a:r>
              <a:rPr lang="en-US" sz="2600" dirty="0" smtClean="0"/>
              <a:t>Body Mechanics – Injury Prevention</a:t>
            </a:r>
          </a:p>
          <a:p>
            <a:pPr lvl="1"/>
            <a:r>
              <a:rPr lang="en-US" sz="2600" dirty="0" smtClean="0"/>
              <a:t>Standard Precautions</a:t>
            </a:r>
          </a:p>
          <a:p>
            <a:pPr lvl="1"/>
            <a:r>
              <a:rPr lang="en-US" sz="2600" dirty="0" smtClean="0"/>
              <a:t>Hazardous Waste Disposal</a:t>
            </a:r>
          </a:p>
          <a:p>
            <a:pPr lvl="1"/>
            <a:r>
              <a:rPr lang="en-US" sz="2600" dirty="0" smtClean="0"/>
              <a:t>HIPAA Compliance</a:t>
            </a:r>
          </a:p>
        </p:txBody>
      </p:sp>
    </p:spTree>
    <p:extLst>
      <p:ext uri="{BB962C8B-B14F-4D97-AF65-F5344CB8AC3E}">
        <p14:creationId xmlns:p14="http://schemas.microsoft.com/office/powerpoint/2010/main" val="3893509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Training Documentation is required</a:t>
            </a:r>
          </a:p>
          <a:p>
            <a:r>
              <a:rPr lang="en-US" sz="2800" dirty="0" smtClean="0"/>
              <a:t>Observation of contract employee job specific competency is required</a:t>
            </a:r>
          </a:p>
          <a:p>
            <a:pPr lvl="1"/>
            <a:r>
              <a:rPr lang="en-US" sz="2600" dirty="0" smtClean="0"/>
              <a:t>All Contracted Services</a:t>
            </a:r>
          </a:p>
          <a:p>
            <a:pPr lvl="2"/>
            <a:r>
              <a:rPr lang="en-US" sz="2400" dirty="0" smtClean="0"/>
              <a:t>Therapies</a:t>
            </a:r>
          </a:p>
          <a:p>
            <a:pPr lvl="2"/>
            <a:r>
              <a:rPr lang="en-US" sz="2400" dirty="0" smtClean="0"/>
              <a:t>Biomed Engineering</a:t>
            </a:r>
          </a:p>
          <a:p>
            <a:pPr lvl="2"/>
            <a:r>
              <a:rPr lang="en-US" sz="2400" dirty="0" smtClean="0"/>
              <a:t>Paper shredding technician</a:t>
            </a:r>
          </a:p>
          <a:p>
            <a:pPr lvl="2"/>
            <a:r>
              <a:rPr lang="en-US" sz="2400" dirty="0" smtClean="0"/>
              <a:t>Remote Pharmacy Services</a:t>
            </a:r>
          </a:p>
          <a:p>
            <a:pPr lvl="2"/>
            <a:endParaRPr lang="en-US" sz="2400" dirty="0" smtClean="0"/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3229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253" y="1600200"/>
            <a:ext cx="7805947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Let’s Look At An Example of a Safety Education Orientation Packet and Competency Document</a:t>
            </a:r>
          </a:p>
          <a:p>
            <a:pPr lvl="1"/>
            <a:r>
              <a:rPr lang="en-US" sz="2600" dirty="0" smtClean="0"/>
              <a:t>Considerations:</a:t>
            </a:r>
          </a:p>
          <a:p>
            <a:pPr lvl="2"/>
            <a:r>
              <a:rPr lang="en-US" sz="2400" dirty="0" smtClean="0"/>
              <a:t>Very Short Timeframe for Orientation</a:t>
            </a:r>
          </a:p>
          <a:p>
            <a:pPr lvl="2"/>
            <a:r>
              <a:rPr lang="en-US" sz="2400" dirty="0" smtClean="0"/>
              <a:t>Unable to observe competency before starting work</a:t>
            </a:r>
          </a:p>
          <a:p>
            <a:pPr lvl="2"/>
            <a:r>
              <a:rPr lang="en-US" sz="2400" dirty="0" smtClean="0"/>
              <a:t>Must provide documentation of education</a:t>
            </a:r>
          </a:p>
          <a:p>
            <a:pPr lvl="2"/>
            <a:r>
              <a:rPr lang="en-US" sz="2400" dirty="0" smtClean="0"/>
              <a:t>Useful for physician and traveling nurse competency education</a:t>
            </a:r>
          </a:p>
          <a:p>
            <a:pPr lvl="2"/>
            <a:r>
              <a:rPr lang="en-US" sz="2400" dirty="0" smtClean="0"/>
              <a:t>Includes both generic and facility specific information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1991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Orientation Packet Contents</a:t>
            </a:r>
          </a:p>
          <a:p>
            <a:pPr lvl="1"/>
            <a:r>
              <a:rPr lang="en-US" sz="2600" dirty="0" smtClean="0"/>
              <a:t>Fire Safety: Your code for fire response		</a:t>
            </a:r>
            <a:r>
              <a:rPr lang="en-US" sz="2600" dirty="0"/>
              <a:t> </a:t>
            </a:r>
            <a:r>
              <a:rPr lang="en-US" sz="2600" dirty="0" smtClean="0"/>
              <a:t>   		    Evacuation Routes</a:t>
            </a:r>
          </a:p>
          <a:p>
            <a:pPr marL="411480" lvl="1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	     Fire Extinguisher and Fire Alarm Locations</a:t>
            </a:r>
            <a:r>
              <a:rPr lang="en-US" sz="2600" dirty="0"/>
              <a:t>		</a:t>
            </a:r>
            <a:r>
              <a:rPr lang="en-US" sz="2600" dirty="0" smtClean="0"/>
              <a:t>    Proper Fire Extinguisher Use</a:t>
            </a:r>
          </a:p>
          <a:p>
            <a:pPr marL="411480" lvl="1" indent="0">
              <a:buNone/>
            </a:pPr>
            <a:endParaRPr lang="en-US" sz="2600" dirty="0" smtClean="0"/>
          </a:p>
          <a:p>
            <a:pPr lvl="1"/>
            <a:r>
              <a:rPr lang="en-US" sz="2600" dirty="0" smtClean="0"/>
              <a:t>Electrical Safety: General requirements of the electrical safety program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 smtClean="0"/>
              <a:t>Worker Right to Know: Location of hazardous chemicals, M.S.D.S. forms and spill kits</a:t>
            </a:r>
          </a:p>
          <a:p>
            <a:pPr marL="411480" lvl="1" indent="0">
              <a:buNone/>
            </a:pPr>
            <a:endParaRPr lang="en-US" sz="2600" dirty="0"/>
          </a:p>
          <a:p>
            <a:pPr marL="411480" lvl="1" indent="0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63965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Safe Medical Device Act: Recognition of faulty electrical equipment and how to remove it from service. This is an FDA requirement of healthcare facilities.</a:t>
            </a:r>
          </a:p>
          <a:p>
            <a:endParaRPr lang="en-US" sz="2800" dirty="0"/>
          </a:p>
          <a:p>
            <a:r>
              <a:rPr lang="en-US" sz="2800" dirty="0" smtClean="0"/>
              <a:t>Body Mechanics/Safe Patient Lifting: The facility is a participant in the state mandated safe patient lifting program. Outline how the facility and staff comply with the program requirements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22305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1182</TotalTime>
  <Words>572</Words>
  <Application>Microsoft Office PowerPoint</Application>
  <PresentationFormat>On-screen Show (4:3)</PresentationFormat>
  <Paragraphs>89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Cambria</vt:lpstr>
      <vt:lpstr>Adjacency</vt:lpstr>
      <vt:lpstr>Orientation and Competency Assessment of Contract Employees, Students, Volunteers and Travelers</vt:lpstr>
      <vt:lpstr>Orientation and Assessment</vt:lpstr>
      <vt:lpstr>Orientation and Assessment</vt:lpstr>
      <vt:lpstr>Orientation and Assessment</vt:lpstr>
      <vt:lpstr>Orientation and Assessment</vt:lpstr>
      <vt:lpstr>Orientation and Assessment</vt:lpstr>
      <vt:lpstr>Orientation and Assessment</vt:lpstr>
      <vt:lpstr>Orientation and Assessment</vt:lpstr>
      <vt:lpstr>Orientation and Assessment</vt:lpstr>
      <vt:lpstr>Orientation and Assessment</vt:lpstr>
      <vt:lpstr>Orientation and Assessment</vt:lpstr>
      <vt:lpstr>Orientation and Assessment</vt:lpstr>
      <vt:lpstr>Orientation and Assessment</vt:lpstr>
      <vt:lpstr>Orientation and Assessment</vt:lpstr>
      <vt:lpstr>Orientation and Assessment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Competency Assessment and Orientation of Contract Employees, Students, Volunteers and Travelers</dc:title>
  <dc:creator>Randy Benson</dc:creator>
  <cp:lastModifiedBy>Elizabeth Evans</cp:lastModifiedBy>
  <cp:revision>11</cp:revision>
  <dcterms:created xsi:type="dcterms:W3CDTF">2015-05-05T22:57:03Z</dcterms:created>
  <dcterms:modified xsi:type="dcterms:W3CDTF">2015-07-13T21:46:23Z</dcterms:modified>
</cp:coreProperties>
</file>